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70" r:id="rId2"/>
    <p:sldId id="271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</p:sldIdLst>
  <p:sldSz cx="12192000" cy="6858000"/>
  <p:notesSz cx="6858000" cy="9144000"/>
  <p:embeddedFontLst>
    <p:embeddedFont>
      <p:font typeface="Nunito Sans" pitchFamily="2" charset="77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A874E-ACB9-1CB2-CEC4-272B4B24F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28605"/>
            <a:ext cx="9144000" cy="1100395"/>
          </a:xfrm>
        </p:spPr>
        <p:txBody>
          <a:bodyPr anchor="b">
            <a:normAutofit/>
          </a:bodyPr>
          <a:lstStyle>
            <a:lvl1pPr algn="l">
              <a:defRPr sz="4400" b="1" i="0">
                <a:solidFill>
                  <a:schemeClr val="tx1"/>
                </a:solidFill>
                <a:latin typeface="Nunito Sans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5B1256-B7B9-79A7-05FE-6C6408996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46881"/>
            <a:ext cx="9144000" cy="488048"/>
          </a:xfrm>
        </p:spPr>
        <p:txBody>
          <a:bodyPr/>
          <a:lstStyle>
            <a:lvl1pPr marL="0" indent="0" algn="l">
              <a:buNone/>
              <a:defRPr sz="2400">
                <a:latin typeface="Nunito Sa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2B3B10-99F0-F9EF-8C0E-1DF317186243}"/>
              </a:ext>
            </a:extLst>
          </p:cNvPr>
          <p:cNvSpPr/>
          <p:nvPr/>
        </p:nvSpPr>
        <p:spPr>
          <a:xfrm>
            <a:off x="0" y="5103341"/>
            <a:ext cx="12192000" cy="175465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67A84E-2964-AA1B-5ABA-878AD1DE03CB}"/>
              </a:ext>
            </a:extLst>
          </p:cNvPr>
          <p:cNvSpPr/>
          <p:nvPr/>
        </p:nvSpPr>
        <p:spPr>
          <a:xfrm>
            <a:off x="1524000" y="3608173"/>
            <a:ext cx="914400" cy="1359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2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9E0FA-0D19-B361-41FA-09C4CEB02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EBE43-F849-6EA9-B76F-1FB1F2351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E8F74-24AB-174A-6CF0-69BCAC3B7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395A-D1C2-2849-8406-CCA09122D6D5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BEB82-B94B-A3BB-6A4B-CDA5F92FB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573AE-4A6A-5D38-6210-E5F5C17A2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206E-8A6A-C54D-8EDB-49581C643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6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E9B227-E6A6-F542-E5C1-151E1000E1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B22341-99F5-8955-4C84-68FCE05B7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29A11-53BC-3F42-FCE1-E01513973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395A-D1C2-2849-8406-CCA09122D6D5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E3387-D39C-9927-5C8F-6F16547D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E9B1D3-2223-E5E6-FF2C-BA8B079DE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206E-8A6A-C54D-8EDB-49581C643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86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56DDE-9E56-BBC0-473E-E366000F0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690" y="433902"/>
            <a:ext cx="876580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3C898-1B79-7475-573D-AAD36682E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4690" y="2072760"/>
            <a:ext cx="876580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7264DA-60B8-302F-84B9-BAA991C30A71}"/>
              </a:ext>
            </a:extLst>
          </p:cNvPr>
          <p:cNvSpPr/>
          <p:nvPr/>
        </p:nvSpPr>
        <p:spPr>
          <a:xfrm>
            <a:off x="0" y="0"/>
            <a:ext cx="1371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A4CF06-3E9C-0B9E-A652-CE25E13898E3}"/>
              </a:ext>
            </a:extLst>
          </p:cNvPr>
          <p:cNvSpPr/>
          <p:nvPr/>
        </p:nvSpPr>
        <p:spPr>
          <a:xfrm>
            <a:off x="2258838" y="1497069"/>
            <a:ext cx="876206" cy="1112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026D6-675E-DC95-2AAD-C5D26F814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10065"/>
            <a:ext cx="10515600" cy="1325005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28BDA-C1D5-562E-2AB0-F16A651B1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A9A063-59BA-85EF-E1E2-A5F6EAB8BE57}"/>
              </a:ext>
            </a:extLst>
          </p:cNvPr>
          <p:cNvSpPr/>
          <p:nvPr/>
        </p:nvSpPr>
        <p:spPr>
          <a:xfrm>
            <a:off x="0" y="1865870"/>
            <a:ext cx="12192000" cy="499213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3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E4A5DD1-DCE0-6CC7-A4CA-CC00D899C87D}"/>
              </a:ext>
            </a:extLst>
          </p:cNvPr>
          <p:cNvSpPr/>
          <p:nvPr/>
        </p:nvSpPr>
        <p:spPr>
          <a:xfrm>
            <a:off x="0" y="0"/>
            <a:ext cx="3458308" cy="6858000"/>
          </a:xfrm>
          <a:prstGeom prst="rect">
            <a:avLst/>
          </a:prstGeom>
          <a:solidFill>
            <a:schemeClr val="tx1">
              <a:alpha val="8001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3041FF-E114-F4E5-C5C0-18BB3B98BB31}"/>
              </a:ext>
            </a:extLst>
          </p:cNvPr>
          <p:cNvSpPr/>
          <p:nvPr/>
        </p:nvSpPr>
        <p:spPr>
          <a:xfrm>
            <a:off x="2942492" y="365125"/>
            <a:ext cx="8411308" cy="118232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7FD2F9-4D94-152F-42D8-44E4545F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8246" y="365125"/>
            <a:ext cx="7215554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B1DAEC-9008-45DD-143E-D3001CF38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38246" y="1825625"/>
            <a:ext cx="721555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41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0F59BA9-0FD6-E1B3-D12E-5489464CBCB5}"/>
              </a:ext>
            </a:extLst>
          </p:cNvPr>
          <p:cNvSpPr/>
          <p:nvPr/>
        </p:nvSpPr>
        <p:spPr>
          <a:xfrm>
            <a:off x="0" y="0"/>
            <a:ext cx="5357446" cy="64476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7B5BCF-BF17-20F9-8551-95540A42AE1E}"/>
              </a:ext>
            </a:extLst>
          </p:cNvPr>
          <p:cNvSpPr/>
          <p:nvPr/>
        </p:nvSpPr>
        <p:spPr>
          <a:xfrm>
            <a:off x="3200400" y="668337"/>
            <a:ext cx="8154988" cy="5286986"/>
          </a:xfrm>
          <a:prstGeom prst="rect">
            <a:avLst/>
          </a:prstGeom>
          <a:ln>
            <a:noFill/>
          </a:ln>
          <a:effectLst>
            <a:outerShdw blurRad="571331" dist="38100" dir="2700000" sx="99571" sy="99571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DD73-243B-C3A5-169E-08128AFE5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7246" y="1100563"/>
            <a:ext cx="7316788" cy="102235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E1EEE8-D84F-AD5C-8FB5-EBB3E63207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57245" y="2344645"/>
            <a:ext cx="7316787" cy="3012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F388F1-23CF-5451-A7AF-CF6A6326D889}"/>
              </a:ext>
            </a:extLst>
          </p:cNvPr>
          <p:cNvSpPr/>
          <p:nvPr/>
        </p:nvSpPr>
        <p:spPr>
          <a:xfrm>
            <a:off x="0" y="6447692"/>
            <a:ext cx="12192000" cy="4453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62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3AE2D57-50A2-90B0-D8B8-4C89E9A528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D3A011-5431-4ABD-9550-49D7284BA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910"/>
            <a:ext cx="10515600" cy="92441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3CB97A-5EEA-3B3B-042C-9C626C50266A}"/>
              </a:ext>
            </a:extLst>
          </p:cNvPr>
          <p:cNvSpPr/>
          <p:nvPr/>
        </p:nvSpPr>
        <p:spPr>
          <a:xfrm>
            <a:off x="926123" y="1383323"/>
            <a:ext cx="1066800" cy="1289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6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677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19580-E74C-1186-8E2C-83E623BB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3AE92-22CA-2322-C91C-92B936A0E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1E5F64-9CB4-16BB-CE6D-BD4002974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47C8F-2361-41E4-7877-6FFAE4B9C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395A-D1C2-2849-8406-CCA09122D6D5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9B80AD-F1F6-E321-AB4A-0517736FD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925B3-233D-D4B5-B442-B8A58C92B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206E-8A6A-C54D-8EDB-49581C643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8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DB496-8F36-B055-D768-204EE07DD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3D3043-679D-A836-AF3D-10A2EE075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CFE5D8-DD8A-F5FC-14DE-891A7F4E1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DE0A2-85CA-A98E-BE30-93541D111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395A-D1C2-2849-8406-CCA09122D6D5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81A1A8-4BDF-437D-8A63-8897E19B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0E029F-8AEF-0B16-F560-3690F249C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1206E-8A6A-C54D-8EDB-49581C643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6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394CC0-5EA7-FCDE-098B-BB7BDB971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DC135-8AF5-86F3-A42B-C5C5A877F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70C1E-AE85-BA5B-2238-55DA8CA24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F4395A-D1C2-2849-8406-CCA09122D6D5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6DED2-2395-0632-09F0-744E8CE380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CC0C5-2B5E-8D21-FA98-BC7D1DA97C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41206E-8A6A-C54D-8EDB-49581C643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8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Nunito Sans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2"/>
          </a:solidFill>
          <a:latin typeface="Nunito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2"/>
          </a:solidFill>
          <a:latin typeface="Nunito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Nunito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Nunito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Nunito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Positioned for Change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Pharmacy Strategy in a Shifting Healthcare Landscape</a:t>
            </a:r>
          </a:p>
        </p:txBody>
      </p:sp>
    </p:spTree>
    <p:extLst>
      <p:ext uri="{BB962C8B-B14F-4D97-AF65-F5344CB8AC3E}">
        <p14:creationId xmlns:p14="http://schemas.microsoft.com/office/powerpoint/2010/main" val="2288588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Concentration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Know where you’re exposed</a:t>
            </a:r>
          </a:p>
          <a:p>
            <a:r>
              <a:t>Policy, revenue, and channel risk</a:t>
            </a:r>
          </a:p>
          <a:p>
            <a:r>
              <a:t>Diversify to protect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2737917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Control the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Patient → Provider → Prescription → Pharmacy</a:t>
            </a:r>
          </a:p>
          <a:p>
            <a:r>
              <a:t>Design intentionally</a:t>
            </a:r>
          </a:p>
          <a:p>
            <a:r>
              <a:t>Capture internally</a:t>
            </a:r>
          </a:p>
        </p:txBody>
      </p:sp>
    </p:spTree>
    <p:extLst>
      <p:ext uri="{BB962C8B-B14F-4D97-AF65-F5344CB8AC3E}">
        <p14:creationId xmlns:p14="http://schemas.microsoft.com/office/powerpoint/2010/main" val="2358711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Integration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Integrated care removes friction</a:t>
            </a:r>
          </a:p>
          <a:p>
            <a:r>
              <a:rPr lang="en-US" dirty="0"/>
              <a:t>Friction drives leakage</a:t>
            </a:r>
          </a:p>
          <a:p>
            <a:r>
              <a:rPr lang="en-US" dirty="0"/>
              <a:t>Ease creates retention</a:t>
            </a:r>
          </a:p>
          <a:p>
            <a:r>
              <a:rPr lang="en-US" dirty="0"/>
              <a:t>We are already built for this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794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 nimble</a:t>
            </a:r>
          </a:p>
          <a:p>
            <a:r>
              <a:t>Control what you can</a:t>
            </a:r>
          </a:p>
          <a:p>
            <a:r>
              <a:t>Align with what you can’t</a:t>
            </a:r>
          </a:p>
          <a:p>
            <a:r>
              <a:t>Position yourself for change</a:t>
            </a:r>
          </a:p>
        </p:txBody>
      </p:sp>
    </p:spTree>
    <p:extLst>
      <p:ext uri="{BB962C8B-B14F-4D97-AF65-F5344CB8AC3E}">
        <p14:creationId xmlns:p14="http://schemas.microsoft.com/office/powerpoint/2010/main" val="3877085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01DFC-E8CC-185E-6502-7B373E3D8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</p:spTree>
    <p:extLst>
      <p:ext uri="{BB962C8B-B14F-4D97-AF65-F5344CB8AC3E}">
        <p14:creationId xmlns:p14="http://schemas.microsoft.com/office/powerpoint/2010/main" val="159157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Reality We’re Operating In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Change is accelerating</a:t>
            </a:r>
          </a:p>
          <a:p>
            <a:r>
              <a:rPr dirty="0"/>
              <a:t>Standing still is falling behind</a:t>
            </a:r>
          </a:p>
          <a:p>
            <a:r>
              <a:rPr dirty="0"/>
              <a:t>Positioning matters more than reacting</a:t>
            </a:r>
          </a:p>
        </p:txBody>
      </p:sp>
    </p:spTree>
    <p:extLst>
      <p:ext uri="{BB962C8B-B14F-4D97-AF65-F5344CB8AC3E}">
        <p14:creationId xmlns:p14="http://schemas.microsoft.com/office/powerpoint/2010/main" val="485722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Pressure Starts at the Top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Government → Payers → Manufacturers</a:t>
            </a:r>
          </a:p>
          <a:p>
            <a:r>
              <a:rPr dirty="0"/>
              <a:t>Pressure flows downstream</a:t>
            </a:r>
          </a:p>
          <a:p>
            <a:r>
              <a:rPr dirty="0"/>
              <a:t>Converges at pharmacy</a:t>
            </a:r>
          </a:p>
        </p:txBody>
      </p:sp>
    </p:spTree>
    <p:extLst>
      <p:ext uri="{BB962C8B-B14F-4D97-AF65-F5344CB8AC3E}">
        <p14:creationId xmlns:p14="http://schemas.microsoft.com/office/powerpoint/2010/main" val="557031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Government Pressure &amp; Policy Reality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Consistent goal: reduce healthcare spend</a:t>
            </a:r>
          </a:p>
          <a:p>
            <a:r>
              <a:rPr lang="en-US" dirty="0"/>
              <a:t>Redistribution: Where the dollars sit shifts dramatically</a:t>
            </a:r>
            <a:endParaRPr dirty="0"/>
          </a:p>
          <a:p>
            <a:r>
              <a:rPr lang="en-US" dirty="0"/>
              <a:t>CMS incentivized to generate measurable savings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83139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Medicaid Structure Matters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Different states → different outcomes</a:t>
            </a:r>
          </a:p>
          <a:p>
            <a:r>
              <a:rPr dirty="0"/>
              <a:t>Rebate-driven vs 340B-retention models</a:t>
            </a:r>
          </a:p>
          <a:p>
            <a:r>
              <a:rPr dirty="0"/>
              <a:t>Structure determines who keeps value</a:t>
            </a:r>
          </a:p>
        </p:txBody>
      </p:sp>
    </p:spTree>
    <p:extLst>
      <p:ext uri="{BB962C8B-B14F-4D97-AF65-F5344CB8AC3E}">
        <p14:creationId xmlns:p14="http://schemas.microsoft.com/office/powerpoint/2010/main" val="3109328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Manufacturer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Patent cliffs</a:t>
            </a:r>
          </a:p>
          <a:p>
            <a:r>
              <a:rPr lang="en-US" dirty="0"/>
              <a:t>High-cost R&amp;D (smaller populations)</a:t>
            </a:r>
          </a:p>
          <a:p>
            <a:r>
              <a:rPr lang="en-US" dirty="0"/>
              <a:t>Limited M&amp;A (FTC / antitrust pressure)</a:t>
            </a:r>
          </a:p>
          <a:p>
            <a:r>
              <a:rPr lang="en-US" dirty="0"/>
              <a:t>Shareholder growth expectations</a:t>
            </a:r>
          </a:p>
          <a:p>
            <a:r>
              <a:rPr lang="en-US" dirty="0"/>
              <a:t>Shift from growth → margin defense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09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Impact to Pharmacy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Margin compression</a:t>
            </a:r>
          </a:p>
          <a:p>
            <a:r>
              <a:rPr dirty="0"/>
              <a:t>340B pressure</a:t>
            </a:r>
          </a:p>
          <a:p>
            <a:r>
              <a:rPr dirty="0"/>
              <a:t>Contract pharmacy risk</a:t>
            </a:r>
          </a:p>
        </p:txBody>
      </p:sp>
    </p:spTree>
    <p:extLst>
      <p:ext uri="{BB962C8B-B14F-4D97-AF65-F5344CB8AC3E}">
        <p14:creationId xmlns:p14="http://schemas.microsoft.com/office/powerpoint/2010/main" val="3604509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Awareness Without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Awareness without execution is not strategy—it’s observation</a:t>
            </a:r>
          </a:p>
          <a:p>
            <a:r>
              <a:t>Observation does not protect from decline</a:t>
            </a:r>
          </a:p>
          <a:p>
            <a:r>
              <a:t>Pharmacy feels impact first</a:t>
            </a:r>
          </a:p>
        </p:txBody>
      </p:sp>
    </p:spTree>
    <p:extLst>
      <p:ext uri="{BB962C8B-B14F-4D97-AF65-F5344CB8AC3E}">
        <p14:creationId xmlns:p14="http://schemas.microsoft.com/office/powerpoint/2010/main" val="2267354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Control vs Adapt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Control: care model, operations</a:t>
            </a:r>
          </a:p>
          <a:p>
            <a:r>
              <a:rPr dirty="0"/>
              <a:t>Adapt: policy, manufacturers, reimbursement</a:t>
            </a:r>
          </a:p>
          <a:p>
            <a:r>
              <a:rPr dirty="0"/>
              <a:t>Winning = positioning</a:t>
            </a:r>
          </a:p>
        </p:txBody>
      </p:sp>
    </p:spTree>
    <p:extLst>
      <p:ext uri="{BB962C8B-B14F-4D97-AF65-F5344CB8AC3E}">
        <p14:creationId xmlns:p14="http://schemas.microsoft.com/office/powerpoint/2010/main" val="1452687776"/>
      </p:ext>
    </p:extLst>
  </p:cSld>
  <p:clrMapOvr>
    <a:masterClrMapping/>
  </p:clrMapOvr>
</p:sld>
</file>

<file path=ppt/theme/theme1.xml><?xml version="1.0" encoding="utf-8"?>
<a:theme xmlns:a="http://schemas.openxmlformats.org/drawingml/2006/main" name="ARcarePresentation_Theme">
  <a:themeElements>
    <a:clrScheme name="ARCARE1">
      <a:dk1>
        <a:srgbClr val="007BC6"/>
      </a:dk1>
      <a:lt1>
        <a:srgbClr val="FFFFFF"/>
      </a:lt1>
      <a:dk2>
        <a:srgbClr val="14284E"/>
      </a:dk2>
      <a:lt2>
        <a:srgbClr val="E7E6E6"/>
      </a:lt2>
      <a:accent1>
        <a:srgbClr val="FEBE10"/>
      </a:accent1>
      <a:accent2>
        <a:srgbClr val="00538B"/>
      </a:accent2>
      <a:accent3>
        <a:srgbClr val="A5A5A5"/>
      </a:accent3>
      <a:accent4>
        <a:srgbClr val="06283E"/>
      </a:accent4>
      <a:accent5>
        <a:srgbClr val="5B9BD5"/>
      </a:accent5>
      <a:accent6>
        <a:srgbClr val="A9DEFF"/>
      </a:accent6>
      <a:hlink>
        <a:srgbClr val="0084CA"/>
      </a:hlink>
      <a:folHlink>
        <a:srgbClr val="BE1D2D"/>
      </a:folHlink>
    </a:clrScheme>
    <a:fontScheme name="Custom 1">
      <a:majorFont>
        <a:latin typeface="Nunito Sans Bold"/>
        <a:ea typeface=""/>
        <a:cs typeface=""/>
      </a:majorFont>
      <a:minorFont>
        <a:latin typeface="Nuni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care CHIS Charleston Presentation" id="{B466D0F4-BC02-4404-B13B-5CE372835AA0}" vid="{23D58269-8125-4E76-9C7B-4153ED76DD9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ARcarePresentation_Theme</Template>
  <TotalTime>0</TotalTime>
  <Words>235</Words>
  <Application>Microsoft Macintosh PowerPoint</Application>
  <PresentationFormat>Widescreen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Nunito Sans</vt:lpstr>
      <vt:lpstr>ARcarePresentation_Theme</vt:lpstr>
      <vt:lpstr>Positioned for Change</vt:lpstr>
      <vt:lpstr>The Reality We’re Operating In</vt:lpstr>
      <vt:lpstr>Pressure Starts at the Top</vt:lpstr>
      <vt:lpstr>Government Pressure &amp; Policy Reality</vt:lpstr>
      <vt:lpstr>Medicaid Structure Matters</vt:lpstr>
      <vt:lpstr>Manufacturer Pressure</vt:lpstr>
      <vt:lpstr>Impact to Pharmacy</vt:lpstr>
      <vt:lpstr>Awareness Without Execution</vt:lpstr>
      <vt:lpstr>Control vs Adapt</vt:lpstr>
      <vt:lpstr>Risk Concentration</vt:lpstr>
      <vt:lpstr>Control the Flow</vt:lpstr>
      <vt:lpstr>Clinical Integration</vt:lpstr>
      <vt:lpstr>Closing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Kendra Neill</dc:creator>
  <cp:lastModifiedBy>Kendra Neill</cp:lastModifiedBy>
  <cp:revision>1</cp:revision>
  <dcterms:created xsi:type="dcterms:W3CDTF">2026-05-21T18:06:54Z</dcterms:created>
  <dcterms:modified xsi:type="dcterms:W3CDTF">2026-05-21T18:07:16Z</dcterms:modified>
</cp:coreProperties>
</file>